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27" r:id="rId1"/>
  </p:sldMasterIdLst>
  <p:notesMasterIdLst>
    <p:notesMasterId r:id="rId31"/>
  </p:notesMasterIdLst>
  <p:sldIdLst>
    <p:sldId id="256" r:id="rId2"/>
    <p:sldId id="259" r:id="rId3"/>
    <p:sldId id="261" r:id="rId4"/>
    <p:sldId id="257" r:id="rId5"/>
    <p:sldId id="279" r:id="rId6"/>
    <p:sldId id="270" r:id="rId7"/>
    <p:sldId id="271" r:id="rId8"/>
    <p:sldId id="260" r:id="rId9"/>
    <p:sldId id="265" r:id="rId10"/>
    <p:sldId id="266" r:id="rId11"/>
    <p:sldId id="280" r:id="rId12"/>
    <p:sldId id="267" r:id="rId13"/>
    <p:sldId id="277" r:id="rId14"/>
    <p:sldId id="278" r:id="rId15"/>
    <p:sldId id="274" r:id="rId16"/>
    <p:sldId id="292" r:id="rId17"/>
    <p:sldId id="264" r:id="rId18"/>
    <p:sldId id="273" r:id="rId19"/>
    <p:sldId id="288" r:id="rId20"/>
    <p:sldId id="272" r:id="rId21"/>
    <p:sldId id="289" r:id="rId22"/>
    <p:sldId id="263" r:id="rId23"/>
    <p:sldId id="290" r:id="rId24"/>
    <p:sldId id="275" r:id="rId25"/>
    <p:sldId id="282" r:id="rId26"/>
    <p:sldId id="281" r:id="rId27"/>
    <p:sldId id="291" r:id="rId28"/>
    <p:sldId id="283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FFFF"/>
    <a:srgbClr val="63A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4"/>
    <p:restoredTop sz="94685"/>
  </p:normalViewPr>
  <p:slideViewPr>
    <p:cSldViewPr snapToGrid="0" snapToObjects="1">
      <p:cViewPr varScale="1">
        <p:scale>
          <a:sx n="65" d="100"/>
          <a:sy n="65" d="100"/>
        </p:scale>
        <p:origin x="1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4E1A3-64A2-4940-B18E-CBEB3056FCAC}" type="datetimeFigureOut">
              <a:rPr lang="es-ES_tradnl" smtClean="0"/>
              <a:t>27/11/18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C8E53-CDC8-994F-A5E4-757BA0BA9BB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515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965FE65-8260-BA4E-B45B-BDC7AF4CFED1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9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023-9928-2642-8D48-493496D384B1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9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E594-44DD-6F42-9097-4F93B6A430CF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4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ABDA-3F8E-E24D-A23A-DBC0BF73F781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404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CA86-2465-524B-B057-694513C924C7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A2A3-BB60-E243-BD8F-0EDAE0B49B08}" type="datetime1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0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0435-8838-7E4E-BCF1-C954210919DD}" type="datetime1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1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F6E6-629B-E04A-8464-D8CE8F9958BE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B5CA-FCEC-9144-9595-C7AAC7E2EE9D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2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9D04-E382-2345-99EF-241743508C09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E303-781B-6146-9241-4A540D31BCE6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A9F6F-7B2C-DB46-8F47-C1A23CDA1314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1EF5-5832-9940-8398-C5F1F3C05A2E}" type="datetime1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AF04-E5DE-5949-818B-779B22ED4994}" type="datetime1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851E-EEB7-604A-A1F7-B5D49BAC09C8}" type="datetime1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268F5-7A7A-5846-A3D0-5DCD6255E331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3A85D-B4A7-044D-BDE4-446FEB76EC5E}" type="datetime1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4FB2F-4609-2F47-9F08-5B12C91EE611}" type="datetime1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4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youtu.be/4l3gMs_X8E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youtu.be/a0rueBnyKG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A67A-A4E2-A046-A95D-73FD3476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516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Comparison of underlying data structures for distributed ledgers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D6C21-9BB0-0A49-AA28-65D84F753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516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Sebastian Sanchez Galiano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Advisor: Nicolas Cardozo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EFC25C-02FF-AD46-BD86-1418DEBA79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0244" y="4776128"/>
            <a:ext cx="2101850" cy="4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4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6044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155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b="1" baseline="30000" dirty="0">
                <a:solidFill>
                  <a:schemeClr val="accent5"/>
                </a:solidFill>
              </a:rPr>
              <a:t>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77312-3543-9C49-8833-6E36A26B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85" y="2512407"/>
            <a:ext cx="4918426" cy="3077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91AA1-0B3F-4D4A-A7A2-ECCB8163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73" y="2512407"/>
            <a:ext cx="4742482" cy="31074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C8C1-EE0B-6645-B011-449FE28C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5BDCE-CC53-294B-A62A-57467E572695}"/>
              </a:ext>
            </a:extLst>
          </p:cNvPr>
          <p:cNvSpPr txBox="1"/>
          <p:nvPr/>
        </p:nvSpPr>
        <p:spPr>
          <a:xfrm>
            <a:off x="1175985" y="6427113"/>
            <a:ext cx="9950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T. T. A. </a:t>
            </a:r>
            <a:r>
              <a:rPr lang="en-US" sz="1100" dirty="0" err="1"/>
              <a:t>Dinh</a:t>
            </a:r>
            <a:r>
              <a:rPr lang="en-US" sz="1100" dirty="0"/>
              <a:t>, R. Liu, M. Zhang, G. Chen, B. C. </a:t>
            </a:r>
            <a:r>
              <a:rPr lang="en-US" sz="1100" dirty="0" err="1"/>
              <a:t>Ooi</a:t>
            </a:r>
            <a:r>
              <a:rPr lang="en-US" sz="1100" dirty="0"/>
              <a:t>, and J. Wang, “Untangling Blockchain: A Data Processing View of Blockchain Systems,” </a:t>
            </a:r>
            <a:r>
              <a:rPr lang="en-US" sz="1100" i="1" dirty="0"/>
              <a:t>IEEE Trans. </a:t>
            </a:r>
            <a:r>
              <a:rPr lang="en-US" sz="1100" i="1" dirty="0" err="1"/>
              <a:t>Knowl</a:t>
            </a:r>
            <a:r>
              <a:rPr lang="en-US" sz="1100" i="1" dirty="0"/>
              <a:t>. Data Eng.</a:t>
            </a:r>
            <a:r>
              <a:rPr lang="en-US" sz="11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235949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BE42-2146-2B40-93D8-23447D85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563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Distributed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C9CA-8B91-BE4A-93CA-0564B961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6607"/>
            <a:ext cx="5651274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>
                <a:solidFill>
                  <a:schemeClr val="accent5"/>
                </a:solidFill>
              </a:rPr>
              <a:t>ledger</a:t>
            </a:r>
            <a:r>
              <a:rPr lang="en-US" dirty="0"/>
              <a:t> is a </a:t>
            </a:r>
            <a:r>
              <a:rPr lang="en-US" dirty="0">
                <a:solidFill>
                  <a:schemeClr val="accent5"/>
                </a:solidFill>
              </a:rPr>
              <a:t>data structure that consists of an ordered list of transactions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chemeClr val="accent5"/>
                </a:solidFill>
              </a:rPr>
              <a:t>distributed ledger</a:t>
            </a:r>
            <a:r>
              <a:rPr lang="en-US" baseline="30000" dirty="0">
                <a:solidFill>
                  <a:schemeClr val="accent5"/>
                </a:solidFill>
              </a:rPr>
              <a:t>[1]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dirty="0"/>
              <a:t>is a </a:t>
            </a:r>
            <a:r>
              <a:rPr lang="en-US" dirty="0">
                <a:solidFill>
                  <a:schemeClr val="accent5"/>
                </a:solidFill>
              </a:rPr>
              <a:t>consensus of replicated, shared, and synchronized digital data</a:t>
            </a:r>
            <a:r>
              <a:rPr lang="en-US" dirty="0"/>
              <a:t> where there is no central administrator or centralized data storage.</a:t>
            </a:r>
          </a:p>
          <a:p>
            <a:r>
              <a:rPr lang="en-US" dirty="0"/>
              <a:t>Distributed ledgers </a:t>
            </a:r>
            <a:r>
              <a:rPr lang="en-US" dirty="0">
                <a:solidFill>
                  <a:schemeClr val="accent5"/>
                </a:solidFill>
              </a:rPr>
              <a:t>make use of data structures to store the transactions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34637-5A85-A047-B77F-4CAC68EB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480CD-C1D7-7244-A79D-8EACBD44B137}"/>
              </a:ext>
            </a:extLst>
          </p:cNvPr>
          <p:cNvSpPr txBox="1"/>
          <p:nvPr/>
        </p:nvSpPr>
        <p:spPr>
          <a:xfrm>
            <a:off x="1141413" y="6468085"/>
            <a:ext cx="6340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UK Government - Office for Science, “Distributed Ledger Technology: beyond block chain,” London, 2016.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710CA-125B-5E4D-8EBB-1F14E26B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0" y="2091226"/>
            <a:ext cx="3810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3051"/>
            <a:ext cx="6802437" cy="4262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Programing Language</a:t>
            </a:r>
          </a:p>
          <a:p>
            <a:pPr marL="0" indent="0">
              <a:buNone/>
            </a:pPr>
            <a:endParaRPr lang="en-US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Created by Google in 2009.</a:t>
            </a:r>
          </a:p>
          <a:p>
            <a:r>
              <a:rPr lang="en-US" dirty="0"/>
              <a:t>Selected because its </a:t>
            </a:r>
            <a:r>
              <a:rPr lang="en-US" dirty="0">
                <a:solidFill>
                  <a:schemeClr val="accent5"/>
                </a:solidFill>
              </a:rPr>
              <a:t>concurrency mechanisms make it easy to write programs that get the most out of multicore and networked machines.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Goroutines</a:t>
            </a:r>
            <a:r>
              <a:rPr lang="en-US" sz="2400" baseline="30000" dirty="0">
                <a:solidFill>
                  <a:schemeClr val="accent5"/>
                </a:solidFill>
              </a:rPr>
              <a:t>[1]</a:t>
            </a:r>
            <a:r>
              <a:rPr lang="en-US" sz="2400" dirty="0">
                <a:solidFill>
                  <a:schemeClr val="accent5"/>
                </a:solidFill>
              </a:rPr>
              <a:t>:</a:t>
            </a:r>
            <a:r>
              <a:rPr lang="en-US" sz="2400" dirty="0"/>
              <a:t> functions or methods that run concurrently with other functions or methods. 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Channels</a:t>
            </a:r>
            <a:r>
              <a:rPr lang="en-US" sz="2400" baseline="30000" dirty="0">
                <a:solidFill>
                  <a:schemeClr val="accent5"/>
                </a:solidFill>
              </a:rPr>
              <a:t>[2]</a:t>
            </a:r>
            <a:r>
              <a:rPr lang="en-US" sz="2400" dirty="0">
                <a:solidFill>
                  <a:schemeClr val="accent5"/>
                </a:solidFill>
              </a:rPr>
              <a:t>:</a:t>
            </a:r>
            <a:r>
              <a:rPr lang="en-US" sz="2400" dirty="0"/>
              <a:t> goroutines communicate using channels.</a:t>
            </a:r>
            <a:endParaRPr lang="en-US" sz="2400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10CC8-D44E-6447-BBD3-608B037C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95" y="2144208"/>
            <a:ext cx="2530308" cy="2530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BD08E-B8D9-D945-863D-90F58C2C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1411" y="2144208"/>
            <a:ext cx="1371485" cy="5165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294E-F645-A94B-B592-A5C4EC922F6D}"/>
              </a:ext>
            </a:extLst>
          </p:cNvPr>
          <p:cNvSpPr txBox="1"/>
          <p:nvPr/>
        </p:nvSpPr>
        <p:spPr>
          <a:xfrm>
            <a:off x="1141411" y="6452664"/>
            <a:ext cx="5367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“A Tour of Go - Goroutines.” [Online]. Available: https://</a:t>
            </a:r>
            <a:r>
              <a:rPr lang="en-US" sz="1100" dirty="0" err="1"/>
              <a:t>tour.golang.org</a:t>
            </a:r>
            <a:r>
              <a:rPr lang="en-US" sz="1100" dirty="0"/>
              <a:t>/concurrency/1.</a:t>
            </a:r>
          </a:p>
          <a:p>
            <a:r>
              <a:rPr lang="en-US" sz="1100" dirty="0"/>
              <a:t>[2] “A Tour of Go - Channels.” [Online]. Available: https://</a:t>
            </a:r>
            <a:r>
              <a:rPr lang="en-US" sz="1100" dirty="0" err="1"/>
              <a:t>tour.golang.org</a:t>
            </a:r>
            <a:r>
              <a:rPr lang="en-US" sz="1100" dirty="0"/>
              <a:t>/concurrency/2.</a:t>
            </a:r>
          </a:p>
        </p:txBody>
      </p:sp>
    </p:spTree>
    <p:extLst>
      <p:ext uri="{BB962C8B-B14F-4D97-AF65-F5344CB8AC3E}">
        <p14:creationId xmlns:p14="http://schemas.microsoft.com/office/powerpoint/2010/main" val="103434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3051"/>
            <a:ext cx="5367173" cy="42624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Goroutines</a:t>
            </a:r>
            <a:r>
              <a:rPr lang="en-US" b="1" baseline="30000" dirty="0">
                <a:solidFill>
                  <a:schemeClr val="accent5"/>
                </a:solidFill>
              </a:rPr>
              <a:t>[1]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dirty="0">
                <a:ea typeface="MS Mincho" panose="02020609040205080304" pitchFamily="49" charset="-128"/>
                <a:cs typeface="Times New Roman" panose="02020603050405020304" pitchFamily="18" charset="0"/>
              </a:rPr>
              <a:t>Language abstraction</a:t>
            </a:r>
            <a:r>
              <a:rPr lang="en-US" dirty="0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go f(x, y, z) </a:t>
            </a:r>
            <a:r>
              <a:rPr lang="en-US" dirty="0"/>
              <a:t>starts a new goroutine running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f(x, y, z)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100" b="1" dirty="0">
              <a:solidFill>
                <a:schemeClr val="tx2"/>
              </a:solidFill>
            </a:endParaRPr>
          </a:p>
          <a:p>
            <a:r>
              <a:rPr lang="en-US" dirty="0"/>
              <a:t>The evaluation of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/>
              <a:t>, and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/>
              <a:t> happens in the currently executing goroutine (the one calling the go abstraction).</a:t>
            </a:r>
          </a:p>
          <a:p>
            <a:r>
              <a:rPr lang="en-US" dirty="0"/>
              <a:t>The execution of </a:t>
            </a:r>
            <a:r>
              <a:rPr lang="en-U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/>
              <a:t> happens in the new goroutine.</a:t>
            </a:r>
          </a:p>
          <a:p>
            <a:pPr marL="0" indent="0">
              <a:buNone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294E-F645-A94B-B592-A5C4EC922F6D}"/>
              </a:ext>
            </a:extLst>
          </p:cNvPr>
          <p:cNvSpPr txBox="1"/>
          <p:nvPr/>
        </p:nvSpPr>
        <p:spPr>
          <a:xfrm>
            <a:off x="1141411" y="6452664"/>
            <a:ext cx="5367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“A Tour of Go - Goroutines.” [Online]. Available: https://</a:t>
            </a:r>
            <a:r>
              <a:rPr lang="en-US" sz="1100" dirty="0" err="1"/>
              <a:t>tour.golang.org</a:t>
            </a:r>
            <a:r>
              <a:rPr lang="en-US" sz="1100" dirty="0"/>
              <a:t>/concurrency/1.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5FBBDB-9015-FA4D-8F3E-6875E527E0F1}"/>
              </a:ext>
            </a:extLst>
          </p:cNvPr>
          <p:cNvSpPr txBox="1">
            <a:spLocks/>
          </p:cNvSpPr>
          <p:nvPr/>
        </p:nvSpPr>
        <p:spPr>
          <a:xfrm>
            <a:off x="6508586" y="1543051"/>
            <a:ext cx="4954588" cy="4262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>
              <a:solidFill>
                <a:schemeClr val="accent5"/>
              </a:solidFill>
            </a:endParaRPr>
          </a:p>
        </p:txBody>
      </p:sp>
      <p:pic>
        <p:nvPicPr>
          <p:cNvPr id="9" name="Picture 8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C7188890-1EC0-5A45-B9AE-FCBCD9B4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265" y="1479554"/>
            <a:ext cx="3403600" cy="2171700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4A6615A-960F-F54D-BC36-6129BC84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30" y="3714751"/>
            <a:ext cx="1663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43051"/>
            <a:ext cx="4951410" cy="4262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noProof="1">
                <a:solidFill>
                  <a:schemeClr val="accent5"/>
                </a:solidFill>
              </a:rPr>
              <a:t>Channels</a:t>
            </a:r>
            <a:r>
              <a:rPr lang="en-US" b="1" baseline="30000" noProof="1">
                <a:solidFill>
                  <a:schemeClr val="accent5"/>
                </a:solidFill>
              </a:rPr>
              <a:t>[1]</a:t>
            </a:r>
          </a:p>
          <a:p>
            <a:r>
              <a:rPr lang="en-US" noProof="1"/>
              <a:t>send and receive values with the channel operator: </a:t>
            </a:r>
            <a:r>
              <a:rPr lang="en-US" noProof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pPr marL="0" indent="0">
              <a:buNone/>
            </a:pPr>
            <a:endParaRPr lang="en-US" b="1" noProof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noProof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//create a channel</a:t>
            </a:r>
          </a:p>
          <a:p>
            <a:pPr marL="0" indent="0">
              <a:buNone/>
            </a:pPr>
            <a:r>
              <a:rPr lang="en-US" sz="1600" noProof="1">
                <a:solidFill>
                  <a:schemeClr val="tx2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ch := make(chan int)</a:t>
            </a:r>
          </a:p>
          <a:p>
            <a:pPr marL="0" indent="0">
              <a:buNone/>
            </a:pPr>
            <a:endParaRPr lang="en-US" sz="1600" noProof="1">
              <a:latin typeface="Courier New" panose="020703090202050204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noProof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 Send v to channel ch</a:t>
            </a:r>
          </a:p>
          <a:p>
            <a:pPr marL="0" indent="0">
              <a:buNone/>
            </a:pPr>
            <a:r>
              <a:rPr lang="en-US" sz="1600" noProof="1">
                <a:solidFill>
                  <a:schemeClr val="tx2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ch &lt;- v</a:t>
            </a:r>
          </a:p>
          <a:p>
            <a:pPr marL="0" indent="0">
              <a:buNone/>
            </a:pPr>
            <a:endParaRPr lang="en-US" sz="1600" noProof="1">
              <a:latin typeface="Courier New" panose="020703090202050204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noProof="1"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// Receive from ch, and assign value to v</a:t>
            </a:r>
            <a:endParaRPr lang="en-US" noProof="1"/>
          </a:p>
          <a:p>
            <a:pPr marL="0" indent="0">
              <a:buNone/>
            </a:pPr>
            <a:r>
              <a:rPr lang="en-US" sz="1500" noProof="1">
                <a:solidFill>
                  <a:schemeClr val="tx2"/>
                </a:solidFill>
                <a:latin typeface="Courier New" panose="02070309020205020404" pitchFamily="49" charset="0"/>
                <a:ea typeface="MS Mincho" panose="02020609040205080304" pitchFamily="49" charset="-128"/>
                <a:cs typeface="Times New Roman" panose="02020603050405020304" pitchFamily="18" charset="0"/>
              </a:rPr>
              <a:t>v := &lt;-ch</a:t>
            </a:r>
            <a:endParaRPr lang="en-US" sz="1500" b="1" noProof="1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294E-F645-A94B-B592-A5C4EC922F6D}"/>
              </a:ext>
            </a:extLst>
          </p:cNvPr>
          <p:cNvSpPr txBox="1"/>
          <p:nvPr/>
        </p:nvSpPr>
        <p:spPr>
          <a:xfrm>
            <a:off x="1141411" y="6452664"/>
            <a:ext cx="5336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“A Tour of Go - Channels.” [Online]. Available: https://</a:t>
            </a:r>
            <a:r>
              <a:rPr lang="en-US" sz="1100" dirty="0" err="1"/>
              <a:t>tour.golang.org</a:t>
            </a:r>
            <a:r>
              <a:rPr lang="en-US" sz="1100" dirty="0"/>
              <a:t>/concurrency/2.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5FBBDB-9015-FA4D-8F3E-6875E527E0F1}"/>
              </a:ext>
            </a:extLst>
          </p:cNvPr>
          <p:cNvSpPr txBox="1">
            <a:spLocks/>
          </p:cNvSpPr>
          <p:nvPr/>
        </p:nvSpPr>
        <p:spPr>
          <a:xfrm>
            <a:off x="6508586" y="1543051"/>
            <a:ext cx="4954588" cy="4262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35A75-299A-9E4E-9B8A-0B228226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12" y="1780654"/>
            <a:ext cx="3246709" cy="35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97F7D-B12D-E34E-9356-26F83471F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22" r="81088" b="31064"/>
          <a:stretch/>
        </p:blipFill>
        <p:spPr>
          <a:xfrm>
            <a:off x="8014177" y="5543879"/>
            <a:ext cx="1277578" cy="2616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40F6B7-8166-934C-B232-500860F65A6E}"/>
              </a:ext>
            </a:extLst>
          </p:cNvPr>
          <p:cNvSpPr/>
          <p:nvPr/>
        </p:nvSpPr>
        <p:spPr>
          <a:xfrm>
            <a:off x="1141411" y="2823411"/>
            <a:ext cx="4008105" cy="298207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89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3099"/>
            <a:ext cx="6802437" cy="386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Coding the Data Structures</a:t>
            </a:r>
          </a:p>
          <a:p>
            <a:pPr marL="0" indent="0">
              <a:buNone/>
            </a:pPr>
            <a:r>
              <a:rPr lang="en-US" dirty="0"/>
              <a:t>Code has to be written in way that: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May allow evaluation of degree to which each data structure </a:t>
            </a:r>
            <a:r>
              <a:rPr lang="en-US" dirty="0">
                <a:solidFill>
                  <a:schemeClr val="accent5"/>
                </a:solidFill>
              </a:rPr>
              <a:t>guarantees the five fundamental properties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Enables the gathering of information to </a:t>
            </a:r>
            <a:r>
              <a:rPr lang="en-US" dirty="0">
                <a:solidFill>
                  <a:schemeClr val="accent5"/>
                </a:solidFill>
              </a:rPr>
              <a:t>compare them with respect to the three key metrics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E6B48C-8712-EA42-BFDC-4323CE54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89" y="2278039"/>
            <a:ext cx="3288460" cy="23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0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3DB2-BFDF-B246-9DAC-371666FB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0564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P2p </a:t>
            </a:r>
            <a:r>
              <a:rPr lang="en-US" dirty="0">
                <a:solidFill>
                  <a:srgbClr val="82FFFF"/>
                </a:solidFill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856E-42DD-FF46-975E-102BAEDD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0118"/>
            <a:ext cx="6189286" cy="47293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Code has to be written so that the nodes in the network </a:t>
            </a:r>
            <a:r>
              <a:rPr lang="en-US" dirty="0">
                <a:solidFill>
                  <a:schemeClr val="accent5"/>
                </a:solidFill>
              </a:rPr>
              <a:t>communicate with each other without the need for a central server</a:t>
            </a:r>
            <a:r>
              <a:rPr lang="en-US" dirty="0"/>
              <a:t>. </a:t>
            </a:r>
          </a:p>
          <a:p>
            <a:r>
              <a:rPr lang="en-US" dirty="0"/>
              <a:t>When a node runs the Go program it </a:t>
            </a:r>
            <a:r>
              <a:rPr lang="en-US" dirty="0">
                <a:solidFill>
                  <a:schemeClr val="accent5"/>
                </a:solidFill>
              </a:rPr>
              <a:t>acts as a host to which other nodes can connect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Important functions:</a:t>
            </a:r>
          </a:p>
          <a:p>
            <a:pPr lvl="1"/>
            <a:r>
              <a:rPr lang="en-US" sz="1900" i="1" dirty="0" err="1">
                <a:solidFill>
                  <a:schemeClr val="tx2"/>
                </a:solidFill>
              </a:rPr>
              <a:t>readData</a:t>
            </a:r>
            <a:endParaRPr lang="en-US" sz="1900" i="1" dirty="0">
              <a:solidFill>
                <a:schemeClr val="tx2"/>
              </a:solidFill>
            </a:endParaRPr>
          </a:p>
          <a:p>
            <a:pPr lvl="1"/>
            <a:r>
              <a:rPr lang="en-US" sz="1900" i="1" dirty="0" err="1">
                <a:solidFill>
                  <a:schemeClr val="tx2"/>
                </a:solidFill>
              </a:rPr>
              <a:t>writeData</a:t>
            </a:r>
            <a:endParaRPr lang="en-US" sz="1600" i="1" dirty="0">
              <a:solidFill>
                <a:schemeClr val="tx2"/>
              </a:solidFill>
            </a:endParaRPr>
          </a:p>
          <a:p>
            <a:pPr lvl="1"/>
            <a:endParaRPr lang="en-US" sz="1600" i="1" dirty="0">
              <a:solidFill>
                <a:schemeClr val="tx2"/>
              </a:solidFill>
            </a:endParaRPr>
          </a:p>
          <a:p>
            <a:r>
              <a:rPr lang="en-US" dirty="0"/>
              <a:t>In the setting of this thesis, read and write operations have to be performed in an </a:t>
            </a:r>
            <a:r>
              <a:rPr lang="en-US" dirty="0">
                <a:solidFill>
                  <a:schemeClr val="accent5"/>
                </a:solidFill>
              </a:rPr>
              <a:t>asynchronous manner</a:t>
            </a:r>
            <a:r>
              <a:rPr lang="en-US" dirty="0"/>
              <a:t>. </a:t>
            </a:r>
          </a:p>
          <a:p>
            <a:r>
              <a:rPr lang="en-US" i="1" dirty="0">
                <a:solidFill>
                  <a:schemeClr val="accent5"/>
                </a:solidFill>
              </a:rPr>
              <a:t>Goroutines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5"/>
                </a:solidFill>
              </a:rPr>
              <a:t>channels</a:t>
            </a:r>
            <a:r>
              <a:rPr lang="en-US" dirty="0"/>
              <a:t> help to achieve this effectively.</a:t>
            </a:r>
          </a:p>
          <a:p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A5704-E8CB-1240-A515-14FD56F6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56532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1C95-1418-C749-BC1C-96962630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711" y="1580118"/>
            <a:ext cx="1359695" cy="40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9915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7771"/>
            <a:ext cx="9905997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The Blockchain</a:t>
            </a:r>
            <a:r>
              <a:rPr lang="en-US" sz="28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800" dirty="0"/>
              <a:t>Satoshi Nakamoto set the </a:t>
            </a:r>
            <a:r>
              <a:rPr lang="en-US" sz="2800" dirty="0">
                <a:solidFill>
                  <a:schemeClr val="accent5"/>
                </a:solidFill>
              </a:rPr>
              <a:t>Bitcoin blockchain</a:t>
            </a:r>
            <a:r>
              <a:rPr lang="en-US" sz="2800" dirty="0"/>
              <a:t> into motion in 2009.</a:t>
            </a:r>
          </a:p>
          <a:p>
            <a:r>
              <a:rPr lang="en-US" sz="2800" dirty="0"/>
              <a:t>He introduced the concept of a </a:t>
            </a:r>
            <a:r>
              <a:rPr lang="en-US" sz="2800" dirty="0">
                <a:solidFill>
                  <a:schemeClr val="accent5"/>
                </a:solidFill>
              </a:rPr>
              <a:t>proof of work-based blockchain to allow for agreement on the order of transactions</a:t>
            </a:r>
            <a:r>
              <a:rPr lang="en-US" sz="2800" dirty="0"/>
              <a:t>.</a:t>
            </a:r>
          </a:p>
          <a:p>
            <a:r>
              <a:rPr lang="en-US" sz="2800" dirty="0"/>
              <a:t>This was the </a:t>
            </a:r>
            <a:r>
              <a:rPr lang="en-US" sz="2800" dirty="0">
                <a:solidFill>
                  <a:schemeClr val="accent5"/>
                </a:solidFill>
              </a:rPr>
              <a:t>first credible solution to the double-spending problem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CE81-AE57-CA48-A2B9-C18FB60CE2AF}"/>
              </a:ext>
            </a:extLst>
          </p:cNvPr>
          <p:cNvSpPr txBox="1"/>
          <p:nvPr/>
        </p:nvSpPr>
        <p:spPr>
          <a:xfrm>
            <a:off x="1141413" y="6468085"/>
            <a:ext cx="4196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S. Nakamoto, “Bitcoin: A peer-to-peer electronic cash system.” 2009.</a:t>
            </a:r>
          </a:p>
        </p:txBody>
      </p:sp>
    </p:spTree>
    <p:extLst>
      <p:ext uri="{BB962C8B-B14F-4D97-AF65-F5344CB8AC3E}">
        <p14:creationId xmlns:p14="http://schemas.microsoft.com/office/powerpoint/2010/main" val="267670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9404"/>
            <a:ext cx="6037310" cy="44102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The Blockchain</a:t>
            </a:r>
            <a:r>
              <a:rPr lang="en-US" sz="20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000" dirty="0"/>
              <a:t>The blockchain is an </a:t>
            </a:r>
            <a:r>
              <a:rPr lang="en-US" sz="2000" dirty="0">
                <a:solidFill>
                  <a:schemeClr val="accent5"/>
                </a:solidFill>
              </a:rPr>
              <a:t>ordered list of blocks</a:t>
            </a:r>
            <a:r>
              <a:rPr lang="en-US" sz="2000" dirty="0"/>
              <a:t>, where each block contains a list of transactions.</a:t>
            </a:r>
          </a:p>
          <a:p>
            <a:r>
              <a:rPr lang="en-US" sz="2000" dirty="0"/>
              <a:t>Each block in the blockchain is “chained” back to the previous block by containing a </a:t>
            </a:r>
            <a:r>
              <a:rPr lang="en-US" sz="2000" dirty="0">
                <a:solidFill>
                  <a:schemeClr val="accent5"/>
                </a:solidFill>
              </a:rPr>
              <a:t>hash of the previous block</a:t>
            </a:r>
            <a:r>
              <a:rPr lang="en-US" sz="2000" dirty="0"/>
              <a:t>.</a:t>
            </a:r>
          </a:p>
          <a:p>
            <a:r>
              <a:rPr lang="en-US" sz="2000" dirty="0"/>
              <a:t>A transaction is </a:t>
            </a:r>
            <a:r>
              <a:rPr lang="en-US" sz="2000" dirty="0">
                <a:solidFill>
                  <a:schemeClr val="accent5"/>
                </a:solidFill>
              </a:rPr>
              <a:t>signed by its initiator</a:t>
            </a:r>
            <a:r>
              <a:rPr lang="en-US" sz="2000" dirty="0"/>
              <a:t> to authorize the expenditure of their money and, if it is valid, it is </a:t>
            </a:r>
            <a:r>
              <a:rPr lang="en-US" sz="2000" dirty="0">
                <a:solidFill>
                  <a:schemeClr val="accent5"/>
                </a:solidFill>
              </a:rPr>
              <a:t>propagated to all the peers</a:t>
            </a:r>
            <a:r>
              <a:rPr lang="en-US" sz="2000" dirty="0"/>
              <a:t> until the transaction reaches all nodes in the network.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8CED9-FF3A-4949-805A-8899DCC10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/>
          <a:stretch/>
        </p:blipFill>
        <p:spPr>
          <a:xfrm>
            <a:off x="7351971" y="2881290"/>
            <a:ext cx="4840029" cy="1297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D75F0-CEDE-8246-A034-B343264430B6}"/>
              </a:ext>
            </a:extLst>
          </p:cNvPr>
          <p:cNvSpPr txBox="1"/>
          <p:nvPr/>
        </p:nvSpPr>
        <p:spPr>
          <a:xfrm>
            <a:off x="1141413" y="6468085"/>
            <a:ext cx="4196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S. Nakamoto, “Bitcoin: A peer-to-peer electronic cash system.” 2009.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Underlying Data Structures for Distributed Ledgers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2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300" y="1623520"/>
            <a:ext cx="5697537" cy="4423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Code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r>
              <a:rPr lang="en-US" sz="2000" dirty="0"/>
              <a:t>The blockchain is made of </a:t>
            </a:r>
            <a:r>
              <a:rPr lang="en-US" sz="2000" dirty="0">
                <a:solidFill>
                  <a:schemeClr val="accent5"/>
                </a:solidFill>
              </a:rPr>
              <a:t>blocks</a:t>
            </a:r>
            <a:r>
              <a:rPr lang="en-US" sz="2000" dirty="0"/>
              <a:t> which have an index, a timestamp, a hash, and a previous hash.</a:t>
            </a:r>
          </a:p>
          <a:p>
            <a:r>
              <a:rPr lang="en-US" sz="2000" dirty="0"/>
              <a:t> The </a:t>
            </a:r>
            <a:r>
              <a:rPr lang="en-US" sz="2000" dirty="0">
                <a:solidFill>
                  <a:schemeClr val="accent5"/>
                </a:solidFill>
              </a:rPr>
              <a:t>blockchain</a:t>
            </a:r>
            <a:r>
              <a:rPr lang="en-US" sz="2000" dirty="0"/>
              <a:t> is a series of validated blocks.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r>
              <a:rPr lang="en-US" sz="2000" i="1" dirty="0" err="1">
                <a:solidFill>
                  <a:schemeClr val="tx2"/>
                </a:solidFill>
              </a:rPr>
              <a:t>isBlockValid</a:t>
            </a:r>
            <a:endParaRPr lang="en-US" sz="2000" i="1" dirty="0">
              <a:solidFill>
                <a:schemeClr val="tx2"/>
              </a:solidFill>
            </a:endParaRPr>
          </a:p>
          <a:p>
            <a:r>
              <a:rPr lang="en-US" sz="2000" i="1" dirty="0" err="1">
                <a:solidFill>
                  <a:schemeClr val="tx2"/>
                </a:solidFill>
              </a:rPr>
              <a:t>calculateHash</a:t>
            </a:r>
            <a:endParaRPr lang="en-US" sz="2000" i="1" dirty="0">
              <a:solidFill>
                <a:schemeClr val="tx2"/>
              </a:solidFill>
            </a:endParaRPr>
          </a:p>
          <a:p>
            <a:r>
              <a:rPr lang="en-US" sz="2000" i="1" dirty="0" err="1">
                <a:solidFill>
                  <a:schemeClr val="tx2"/>
                </a:solidFill>
              </a:rPr>
              <a:t>generateBlock</a:t>
            </a:r>
            <a:endParaRPr lang="en-US" sz="2000" i="1" dirty="0">
              <a:solidFill>
                <a:schemeClr val="tx2"/>
              </a:solidFill>
            </a:endParaRPr>
          </a:p>
          <a:p>
            <a:endParaRPr lang="en-US" sz="2000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Demo: </a:t>
            </a:r>
            <a:r>
              <a:rPr lang="en-US" sz="2000" dirty="0">
                <a:solidFill>
                  <a:schemeClr val="accent5"/>
                </a:solidFill>
                <a:hlinkClick r:id="rId2"/>
              </a:rPr>
              <a:t>https://youtu.be/4l3gMs_X8EI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Blockchain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97B54-25D1-954A-99B7-0D88C00A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23" y="1849930"/>
            <a:ext cx="434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4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104D-6002-7747-9B82-82B14E2D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2856-1B26-B546-B9EA-79B09066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A </a:t>
            </a:r>
            <a:r>
              <a:rPr lang="en-US" sz="2600" dirty="0">
                <a:solidFill>
                  <a:schemeClr val="accent5"/>
                </a:solidFill>
              </a:rPr>
              <a:t>blockchain</a:t>
            </a:r>
            <a:r>
              <a:rPr lang="en-US" sz="2600" dirty="0"/>
              <a:t> implements a distributed ledger, which can verify and store any kind of transactions. </a:t>
            </a:r>
          </a:p>
          <a:p>
            <a:r>
              <a:rPr lang="en-US" sz="2600" dirty="0"/>
              <a:t>Many institutions around the world are exploring the </a:t>
            </a:r>
            <a:r>
              <a:rPr lang="en-US" sz="2600" dirty="0">
                <a:solidFill>
                  <a:schemeClr val="accent5"/>
                </a:solidFill>
              </a:rPr>
              <a:t>applications of distributed ledgers in different areas</a:t>
            </a:r>
            <a:r>
              <a:rPr lang="en-US" sz="2600" dirty="0"/>
              <a:t>.</a:t>
            </a:r>
          </a:p>
          <a:p>
            <a:r>
              <a:rPr lang="en-US" sz="2600" dirty="0"/>
              <a:t>Researchers around the world are building distributed ledgers that use </a:t>
            </a:r>
            <a:r>
              <a:rPr lang="en-US" sz="2600" dirty="0">
                <a:solidFill>
                  <a:schemeClr val="accent5"/>
                </a:solidFill>
              </a:rPr>
              <a:t>other types of distributed data structures </a:t>
            </a:r>
            <a:r>
              <a:rPr lang="en-US" sz="2600" dirty="0"/>
              <a:t>that can </a:t>
            </a:r>
            <a:r>
              <a:rPr lang="en-US" sz="2600" dirty="0">
                <a:solidFill>
                  <a:schemeClr val="accent5"/>
                </a:solidFill>
              </a:rPr>
              <a:t>respond to some of blockchain’s potential limitations</a:t>
            </a:r>
            <a:r>
              <a:rPr lang="en-US" sz="2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A686-F88C-354B-9204-F91A49E5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9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17" y="1400172"/>
            <a:ext cx="6511718" cy="4974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chemeClr val="accent5"/>
                </a:solidFill>
              </a:rPr>
              <a:t>The Tangle</a:t>
            </a:r>
            <a:r>
              <a:rPr lang="en-US" sz="23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300" dirty="0"/>
              <a:t>Sergei Popov analyzes the</a:t>
            </a:r>
            <a:r>
              <a:rPr lang="en-US" sz="2300" dirty="0">
                <a:solidFill>
                  <a:schemeClr val="accent5"/>
                </a:solidFill>
              </a:rPr>
              <a:t> mathematical foundations of IOTA, </a:t>
            </a:r>
            <a:r>
              <a:rPr lang="en-US" sz="2300" dirty="0"/>
              <a:t>a cryptocurrency for the IoT industry.</a:t>
            </a:r>
          </a:p>
          <a:p>
            <a:r>
              <a:rPr lang="en-US" sz="2300" dirty="0"/>
              <a:t>Main feature of this cryptocurrency is </a:t>
            </a:r>
            <a:r>
              <a:rPr lang="en-US" sz="2300" i="1" dirty="0">
                <a:solidFill>
                  <a:schemeClr val="accent5"/>
                </a:solidFill>
              </a:rPr>
              <a:t>the tangle, </a:t>
            </a:r>
            <a:r>
              <a:rPr lang="en-US" sz="2300" dirty="0">
                <a:solidFill>
                  <a:schemeClr val="accent5"/>
                </a:solidFill>
              </a:rPr>
              <a:t>a directed acyclic graph to store transactions</a:t>
            </a:r>
            <a:r>
              <a:rPr lang="en-US" sz="2300" dirty="0"/>
              <a:t>.</a:t>
            </a:r>
          </a:p>
          <a:p>
            <a:r>
              <a:rPr lang="en-US" sz="2300" dirty="0"/>
              <a:t>According to the author, the tangle can be </a:t>
            </a:r>
            <a:r>
              <a:rPr lang="en-US" sz="2300" dirty="0">
                <a:solidFill>
                  <a:schemeClr val="accent5"/>
                </a:solidFill>
              </a:rPr>
              <a:t>blockchain’s next evolutionary step </a:t>
            </a:r>
            <a:r>
              <a:rPr lang="en-US" sz="2300" dirty="0"/>
              <a:t>and could enable a system of machine-to-machine micropayments.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EF61D-26F5-8B41-BAC0-FD39E6E4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1" y="2668667"/>
            <a:ext cx="4538869" cy="1520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97DF9A-537A-A648-ADE9-D65C467768A5}"/>
              </a:ext>
            </a:extLst>
          </p:cNvPr>
          <p:cNvSpPr txBox="1"/>
          <p:nvPr/>
        </p:nvSpPr>
        <p:spPr>
          <a:xfrm>
            <a:off x="1141412" y="6494443"/>
            <a:ext cx="4323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S. Popov, “The Tangle”. https://</a:t>
            </a:r>
            <a:r>
              <a:rPr lang="en-US" sz="1100" dirty="0" err="1"/>
              <a:t>iota.org</a:t>
            </a:r>
            <a:r>
              <a:rPr lang="en-US" sz="1100" dirty="0"/>
              <a:t>/IOTA </a:t>
            </a:r>
            <a:r>
              <a:rPr lang="en-US" sz="1100" dirty="0" err="1"/>
              <a:t>Whitepaper.pdf</a:t>
            </a:r>
            <a:r>
              <a:rPr lang="en-US" sz="1100" dirty="0"/>
              <a:t>, 2015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336F-DF75-2C41-9BE0-42F043218978}"/>
              </a:ext>
            </a:extLst>
          </p:cNvPr>
          <p:cNvSpPr txBox="1">
            <a:spLocks/>
          </p:cNvSpPr>
          <p:nvPr/>
        </p:nvSpPr>
        <p:spPr>
          <a:xfrm>
            <a:off x="1245917" y="851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</p:spTree>
    <p:extLst>
      <p:ext uri="{BB962C8B-B14F-4D97-AF65-F5344CB8AC3E}">
        <p14:creationId xmlns:p14="http://schemas.microsoft.com/office/powerpoint/2010/main" val="236896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751" y="1585959"/>
            <a:ext cx="5830887" cy="4170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Data Structure Code</a:t>
            </a:r>
            <a:endParaRPr lang="en-US" sz="2000" b="1" baseline="30000" dirty="0">
              <a:solidFill>
                <a:schemeClr val="accent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The tangle is made of </a:t>
            </a:r>
            <a:r>
              <a:rPr lang="en-US" sz="2000" dirty="0">
                <a:solidFill>
                  <a:schemeClr val="accent5"/>
                </a:solidFill>
              </a:rPr>
              <a:t>transactions</a:t>
            </a:r>
            <a:r>
              <a:rPr lang="en-US" sz="2000" dirty="0"/>
              <a:t> which have an index.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These transactions are connected using </a:t>
            </a:r>
            <a:r>
              <a:rPr lang="en-US" sz="2000" dirty="0">
                <a:solidFill>
                  <a:schemeClr val="accent5"/>
                </a:solidFill>
              </a:rPr>
              <a:t>links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tangle is made up of a </a:t>
            </a:r>
            <a:r>
              <a:rPr lang="en-US" sz="2000" dirty="0">
                <a:solidFill>
                  <a:schemeClr val="accent5"/>
                </a:solidFill>
              </a:rPr>
              <a:t>series of transactions </a:t>
            </a:r>
            <a:r>
              <a:rPr lang="en-US" sz="2000" dirty="0"/>
              <a:t>and a </a:t>
            </a:r>
            <a:r>
              <a:rPr lang="en-US" sz="2000" dirty="0">
                <a:solidFill>
                  <a:schemeClr val="accent5"/>
                </a:solidFill>
              </a:rPr>
              <a:t>series of links</a:t>
            </a:r>
            <a:r>
              <a:rPr lang="en-U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5"/>
                </a:solidFill>
              </a:rPr>
              <a:t>Important functions</a:t>
            </a:r>
          </a:p>
          <a:p>
            <a:pPr>
              <a:lnSpc>
                <a:spcPct val="100000"/>
              </a:lnSpc>
            </a:pPr>
            <a:r>
              <a:rPr lang="en-US" sz="2000" i="1" dirty="0" err="1">
                <a:solidFill>
                  <a:schemeClr val="tx2"/>
                </a:solidFill>
              </a:rPr>
              <a:t>generateTransaction</a:t>
            </a:r>
            <a:endParaRPr lang="en-US" sz="2000" i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i="1" dirty="0" err="1">
                <a:solidFill>
                  <a:schemeClr val="tx2"/>
                </a:solidFill>
              </a:rPr>
              <a:t>generateLink</a:t>
            </a:r>
            <a:endParaRPr lang="en-US" sz="2000" i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2000" i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</a:rPr>
              <a:t>Demo: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https://youtu.be/a0rueBnyKG4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2407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25136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TANGLE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8682E-08C0-E64B-9D7E-7176B86D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649" y="1114866"/>
            <a:ext cx="32131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0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854" y="1711322"/>
            <a:ext cx="6609216" cy="41719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The Hashgraph</a:t>
            </a:r>
            <a:r>
              <a:rPr lang="en-US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dirty="0">
                <a:solidFill>
                  <a:schemeClr val="accent5"/>
                </a:solidFill>
              </a:rPr>
              <a:t>Consensus alternative</a:t>
            </a:r>
            <a:r>
              <a:rPr lang="en-US" dirty="0"/>
              <a:t> developed by </a:t>
            </a:r>
            <a:r>
              <a:rPr lang="en-US" dirty="0" err="1"/>
              <a:t>Leemon</a:t>
            </a:r>
            <a:r>
              <a:rPr lang="en-US" dirty="0"/>
              <a:t> Baird.</a:t>
            </a:r>
          </a:p>
          <a:p>
            <a:r>
              <a:rPr lang="en-US" dirty="0"/>
              <a:t>Uses a </a:t>
            </a:r>
            <a:r>
              <a:rPr lang="en-US" dirty="0">
                <a:solidFill>
                  <a:schemeClr val="accent5"/>
                </a:solidFill>
              </a:rPr>
              <a:t>gossip protocol</a:t>
            </a:r>
            <a:r>
              <a:rPr lang="en-US" dirty="0"/>
              <a:t>.</a:t>
            </a:r>
          </a:p>
          <a:p>
            <a:r>
              <a:rPr lang="en-US" dirty="0"/>
              <a:t>Due to the </a:t>
            </a:r>
            <a:r>
              <a:rPr lang="en-US" dirty="0">
                <a:solidFill>
                  <a:schemeClr val="accent5"/>
                </a:solidFill>
              </a:rPr>
              <a:t>rapid convergence property</a:t>
            </a:r>
            <a:r>
              <a:rPr lang="en-US" dirty="0"/>
              <a:t> of the gossip protocol, every piece of new information can reach each node in the network in a fast manner.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D5714-E9AC-994D-BF40-1146AA7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6F639-4C5A-7043-BC8A-EBB253FF3A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09139" y="2164470"/>
            <a:ext cx="3138271" cy="2999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D2A8D-FB59-804D-9088-B5DDBF21C138}"/>
              </a:ext>
            </a:extLst>
          </p:cNvPr>
          <p:cNvSpPr txBox="1"/>
          <p:nvPr/>
        </p:nvSpPr>
        <p:spPr>
          <a:xfrm>
            <a:off x="1141413" y="6494443"/>
            <a:ext cx="6070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L. Baird, “The SWIRLDS Hashgraph Consensus Algorithm: Fair, Fast, Byzantine Fault Tolerance,” 2016.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019AFB-98BE-614C-9C63-9249B989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854" y="215747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Underlying Data Structures for Distributed Ledgers</a:t>
            </a:r>
          </a:p>
        </p:txBody>
      </p:sp>
    </p:spTree>
    <p:extLst>
      <p:ext uri="{BB962C8B-B14F-4D97-AF65-F5344CB8AC3E}">
        <p14:creationId xmlns:p14="http://schemas.microsoft.com/office/powerpoint/2010/main" val="37874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49404"/>
            <a:ext cx="6037310" cy="441020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2EA9-A48E-3741-9B1A-3294FFC2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A10819-5E77-9B4D-A3BC-7FBD6993652A}"/>
              </a:ext>
            </a:extLst>
          </p:cNvPr>
          <p:cNvSpPr txBox="1">
            <a:spLocks/>
          </p:cNvSpPr>
          <p:nvPr/>
        </p:nvSpPr>
        <p:spPr>
          <a:xfrm>
            <a:off x="1141413" y="38991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err="1">
                <a:solidFill>
                  <a:schemeClr val="tx2"/>
                </a:solidFill>
              </a:rPr>
              <a:t>HASHGraph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(In Progress)</a:t>
            </a:r>
          </a:p>
        </p:txBody>
      </p:sp>
    </p:spTree>
    <p:extLst>
      <p:ext uri="{BB962C8B-B14F-4D97-AF65-F5344CB8AC3E}">
        <p14:creationId xmlns:p14="http://schemas.microsoft.com/office/powerpoint/2010/main" val="3112826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7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Validation </a:t>
            </a:r>
            <a:r>
              <a:rPr lang="en-US" i="1" dirty="0">
                <a:solidFill>
                  <a:schemeClr val="tx2"/>
                </a:solidFill>
              </a:rPr>
              <a:t>(in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2631"/>
            <a:ext cx="5724610" cy="3756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Quantitative Evaluation and Comparison</a:t>
            </a:r>
          </a:p>
          <a:p>
            <a:pPr marL="0" indent="0">
              <a:buNone/>
            </a:pPr>
            <a:r>
              <a:rPr lang="en-US" sz="2000" dirty="0"/>
              <a:t>Key metrics: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Throughput:</a:t>
            </a:r>
            <a:r>
              <a:rPr lang="en-US" sz="2000" dirty="0"/>
              <a:t> measured in number of transactions per second.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Latency:</a:t>
            </a:r>
            <a:r>
              <a:rPr lang="en-US" sz="2000" dirty="0"/>
              <a:t> measured in number of seconds to confirm a transaction.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Size:</a:t>
            </a:r>
            <a:r>
              <a:rPr lang="en-US" sz="2000" dirty="0"/>
              <a:t> measured in number of bytes of the data structure.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3EA7E-130B-CE4C-883D-987B3230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22" y="3161464"/>
            <a:ext cx="4572000" cy="10541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4F138-1ED7-9340-A650-FFFB306C2E00}"/>
              </a:ext>
            </a:extLst>
          </p:cNvPr>
          <p:cNvSpPr txBox="1">
            <a:spLocks/>
          </p:cNvSpPr>
          <p:nvPr/>
        </p:nvSpPr>
        <p:spPr>
          <a:xfrm>
            <a:off x="1425960" y="5180519"/>
            <a:ext cx="9198864" cy="10541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To measure this metrics, </a:t>
            </a:r>
            <a:r>
              <a:rPr lang="en-US" sz="2000" dirty="0">
                <a:solidFill>
                  <a:schemeClr val="accent5"/>
                </a:solidFill>
              </a:rPr>
              <a:t>transactions are submitted to the network</a:t>
            </a:r>
            <a:r>
              <a:rPr lang="en-US" sz="2000" dirty="0"/>
              <a:t> by nodes which store the transactions in their copy of the data structure and then share this information with their peers. </a:t>
            </a:r>
          </a:p>
        </p:txBody>
      </p:sp>
    </p:spTree>
    <p:extLst>
      <p:ext uri="{BB962C8B-B14F-4D97-AF65-F5344CB8AC3E}">
        <p14:creationId xmlns:p14="http://schemas.microsoft.com/office/powerpoint/2010/main" val="592418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7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Validation </a:t>
            </a:r>
            <a:r>
              <a:rPr lang="en-US" i="1" dirty="0">
                <a:solidFill>
                  <a:schemeClr val="tx2"/>
                </a:solidFill>
              </a:rPr>
              <a:t>(in Progress)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2630"/>
            <a:ext cx="5852947" cy="5125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Quantitative Evaluation and Comparison</a:t>
            </a:r>
            <a:endParaRPr lang="en-US" sz="2000" dirty="0"/>
          </a:p>
          <a:p>
            <a:r>
              <a:rPr lang="en-US" sz="2000" dirty="0"/>
              <a:t>The experiments aim to </a:t>
            </a:r>
            <a:r>
              <a:rPr lang="en-US" sz="2000" dirty="0">
                <a:solidFill>
                  <a:schemeClr val="accent5"/>
                </a:solidFill>
              </a:rPr>
              <a:t>mirror the experiments that were run by </a:t>
            </a:r>
            <a:r>
              <a:rPr lang="en-US" sz="2000" dirty="0" err="1">
                <a:solidFill>
                  <a:schemeClr val="accent5"/>
                </a:solidFill>
              </a:rPr>
              <a:t>Ahn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Dihn</a:t>
            </a:r>
            <a:r>
              <a:rPr lang="en-US" sz="2000" dirty="0">
                <a:solidFill>
                  <a:schemeClr val="accent5"/>
                </a:solidFill>
              </a:rPr>
              <a:t> et al.</a:t>
            </a:r>
            <a:r>
              <a:rPr lang="en-US" sz="2000" baseline="30000" dirty="0">
                <a:solidFill>
                  <a:schemeClr val="accent5"/>
                </a:solidFill>
              </a:rPr>
              <a:t>[1]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when they did a comparative study of three blockchain systems.</a:t>
            </a:r>
          </a:p>
          <a:p>
            <a:r>
              <a:rPr lang="en-US" sz="2000" dirty="0"/>
              <a:t>Those experiments were run a on a </a:t>
            </a:r>
            <a:r>
              <a:rPr lang="en-US" sz="2000" dirty="0">
                <a:solidFill>
                  <a:schemeClr val="accent5"/>
                </a:solidFill>
              </a:rPr>
              <a:t>commodity cluster </a:t>
            </a:r>
            <a:r>
              <a:rPr lang="en-US" sz="2000" dirty="0"/>
              <a:t>were each node had: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CPU:</a:t>
            </a:r>
            <a:r>
              <a:rPr lang="en-US" sz="1800" dirty="0"/>
              <a:t> E5-1650 3.5 GHz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RAM:</a:t>
            </a:r>
            <a:r>
              <a:rPr lang="en-US" sz="1800" dirty="0"/>
              <a:t> 32 GB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Hard Drive:</a:t>
            </a:r>
            <a:r>
              <a:rPr lang="en-US" sz="1800" dirty="0"/>
              <a:t> 2 TB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OS:</a:t>
            </a:r>
            <a:r>
              <a:rPr lang="en-US" sz="1800" dirty="0"/>
              <a:t> Ubuntu 14.04 Trusty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6F095-C83B-A14A-9B28-250C4B01CFAE}"/>
              </a:ext>
            </a:extLst>
          </p:cNvPr>
          <p:cNvSpPr txBox="1"/>
          <p:nvPr/>
        </p:nvSpPr>
        <p:spPr>
          <a:xfrm>
            <a:off x="1175985" y="6427113"/>
            <a:ext cx="9950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T. T. A. </a:t>
            </a:r>
            <a:r>
              <a:rPr lang="en-US" sz="1100" dirty="0" err="1"/>
              <a:t>Dinh</a:t>
            </a:r>
            <a:r>
              <a:rPr lang="en-US" sz="1100" dirty="0"/>
              <a:t>, R. Liu, M. Zhang, G. Chen, B. C. </a:t>
            </a:r>
            <a:r>
              <a:rPr lang="en-US" sz="1100" dirty="0" err="1"/>
              <a:t>Ooi</a:t>
            </a:r>
            <a:r>
              <a:rPr lang="en-US" sz="1100" dirty="0"/>
              <a:t>, and J. Wang, “Untangling Blockchain: A Data Processing View of Blockchain Systems,” </a:t>
            </a:r>
            <a:r>
              <a:rPr lang="en-US" sz="1100" i="1" dirty="0"/>
              <a:t>IEEE Trans. </a:t>
            </a:r>
            <a:r>
              <a:rPr lang="en-US" sz="1100" i="1" dirty="0" err="1"/>
              <a:t>Knowl</a:t>
            </a:r>
            <a:r>
              <a:rPr lang="en-US" sz="1100" i="1" dirty="0"/>
              <a:t>. Data Eng.</a:t>
            </a:r>
            <a:r>
              <a:rPr lang="en-US" sz="1100" dirty="0"/>
              <a:t>, vol. 30, no. 7, pp. 1366–1385, Jul.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7E56-1C29-854A-A161-7958E82F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10" y="2380414"/>
            <a:ext cx="306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C077-25C8-4744-946A-D4D2E296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64"/>
            <a:ext cx="9905998" cy="80471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structure Validation </a:t>
            </a:r>
            <a:r>
              <a:rPr lang="en-US" i="1" dirty="0">
                <a:solidFill>
                  <a:schemeClr val="tx2"/>
                </a:solidFill>
              </a:rPr>
              <a:t>(In Progress)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6852-364F-9444-A18A-14B7C67F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2630"/>
            <a:ext cx="9874604" cy="5006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</a:rPr>
              <a:t>Classification of Data Structures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Aim is to be able to </a:t>
            </a:r>
            <a:r>
              <a:rPr lang="en-US" sz="2000" dirty="0">
                <a:solidFill>
                  <a:schemeClr val="accent5"/>
                </a:solidFill>
              </a:rPr>
              <a:t>classify data structures according to</a:t>
            </a:r>
            <a:r>
              <a:rPr lang="en-US" sz="2000" dirty="0"/>
              <a:t> their impact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Quality Attributes of Throughput, Latency, and Size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Fundamental Properties of blockchains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method of classification that is used </a:t>
            </a:r>
            <a:r>
              <a:rPr lang="en-US" sz="2000" dirty="0">
                <a:solidFill>
                  <a:schemeClr val="accent5"/>
                </a:solidFill>
              </a:rPr>
              <a:t>mirrors the method used by Xu et al.</a:t>
            </a:r>
            <a:r>
              <a:rPr lang="en-US" sz="2000" baseline="30000" dirty="0">
                <a:solidFill>
                  <a:schemeClr val="accent5"/>
                </a:solidFill>
              </a:rPr>
              <a:t>[1]</a:t>
            </a:r>
            <a:r>
              <a:rPr lang="en-US" sz="2000" dirty="0">
                <a:solidFill>
                  <a:schemeClr val="accent5"/>
                </a:solidFill>
              </a:rPr>
              <a:t> in their </a:t>
            </a:r>
            <a:r>
              <a:rPr lang="en-US" sz="2000" i="1" dirty="0">
                <a:solidFill>
                  <a:schemeClr val="accent5"/>
                </a:solidFill>
              </a:rPr>
              <a:t>Taxonomy of Blockchain-Based Systems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E621D-285D-0F41-AD88-C3D7B1B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689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E24BC-9A2F-B243-82CA-DFBDC4472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2900" y="3429000"/>
            <a:ext cx="3479800" cy="16764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61E12-65A2-1F40-8483-CB37AD70AB09}"/>
              </a:ext>
            </a:extLst>
          </p:cNvPr>
          <p:cNvSpPr txBox="1"/>
          <p:nvPr/>
        </p:nvSpPr>
        <p:spPr>
          <a:xfrm>
            <a:off x="1141412" y="6440761"/>
            <a:ext cx="9998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X. Xu </a:t>
            </a:r>
            <a:r>
              <a:rPr lang="en-US" sz="1100" i="1" dirty="0"/>
              <a:t>et al.</a:t>
            </a:r>
            <a:r>
              <a:rPr lang="en-US" sz="1100" dirty="0"/>
              <a:t>, “A Taxonomy of Blockchain-Based Systems for Architecture Design,” in </a:t>
            </a:r>
            <a:r>
              <a:rPr lang="en-US" sz="1100" i="1" dirty="0"/>
              <a:t>2017 IEEE International Conference on Software Architecture (ICSA)</a:t>
            </a:r>
            <a:r>
              <a:rPr lang="en-US" sz="1100" dirty="0"/>
              <a:t>, 2017, pp. 243–252.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D9608-7577-504E-BD48-8FE2DBF9F3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27532" y="3466465"/>
            <a:ext cx="5612130" cy="163893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738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72DF-08E8-A047-9883-18DA2FC8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Plan for 2019-10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0FBA-4B95-FE46-B212-8D946FAA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0653C-443E-0D43-B41F-528E33C9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068" y="2097088"/>
            <a:ext cx="5444688" cy="273261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8195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FF2A-12C8-C348-BF8D-048DB34D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240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Pool of Evaluators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3BE96-F07D-DA4B-80FB-4F989D842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33372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With Knowledge of Blockchain Technology</a:t>
            </a:r>
          </a:p>
          <a:p>
            <a:r>
              <a:rPr lang="en-US" dirty="0"/>
              <a:t>Harold Castro</a:t>
            </a:r>
          </a:p>
          <a:p>
            <a:r>
              <a:rPr lang="en-US" dirty="0"/>
              <a:t>Diego Casas - Solution Engineer (IaaS + Blockchain) at Oracle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With Knowledge of Algorithms/Data Structures</a:t>
            </a:r>
          </a:p>
          <a:p>
            <a:r>
              <a:rPr lang="en-US" dirty="0"/>
              <a:t>Rodrigo Cardoso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F946B-FC3C-1149-AFCA-8F0197DA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EE21-BE42-A34D-87B0-DC8DFC32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145" y="1419226"/>
            <a:ext cx="9376266" cy="279016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EEF-5B82-674E-8168-447143BA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65FF-5240-A74C-912B-3328B389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C50-0394-1D42-BE60-2AA51126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8520"/>
            <a:ext cx="9905999" cy="48339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Blockchain</a:t>
            </a:r>
          </a:p>
          <a:p>
            <a:pPr marL="0" indent="0">
              <a:buNone/>
            </a:pPr>
            <a:r>
              <a:rPr lang="en-US" sz="2000" dirty="0"/>
              <a:t>Fundamental Properties</a:t>
            </a:r>
            <a:r>
              <a:rPr lang="en-US" sz="2000" baseline="30000" dirty="0"/>
              <a:t>[1]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Non-repudiation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Equal Rights</a:t>
            </a:r>
          </a:p>
          <a:p>
            <a:pPr marL="0" indent="0">
              <a:buNone/>
            </a:pPr>
            <a:r>
              <a:rPr lang="en-US" sz="2000" dirty="0"/>
              <a:t>Technical Challenges</a:t>
            </a:r>
            <a:r>
              <a:rPr lang="en-US" sz="2000" baseline="30000" dirty="0"/>
              <a:t>[2]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Size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5EFF4-7076-EB44-92EB-774E51BD4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/>
          <a:stretch/>
        </p:blipFill>
        <p:spPr>
          <a:xfrm>
            <a:off x="4772026" y="2626823"/>
            <a:ext cx="6632576" cy="1777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997DE-A9D8-A44C-9BF5-02A429DD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614AE-1282-3E4E-B1BF-2B04641F8B52}"/>
              </a:ext>
            </a:extLst>
          </p:cNvPr>
          <p:cNvSpPr txBox="1"/>
          <p:nvPr/>
        </p:nvSpPr>
        <p:spPr>
          <a:xfrm>
            <a:off x="1141412" y="6427113"/>
            <a:ext cx="9998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X. Xu </a:t>
            </a:r>
            <a:r>
              <a:rPr lang="en-US" sz="1100" i="1" dirty="0"/>
              <a:t>et al.</a:t>
            </a:r>
            <a:r>
              <a:rPr lang="en-US" sz="1100" dirty="0"/>
              <a:t>, “A Taxonomy of Blockchain-Based Systems for Architecture Design,” in </a:t>
            </a:r>
            <a:r>
              <a:rPr lang="en-US" sz="1100" i="1" dirty="0"/>
              <a:t>2017 IEEE International Conference on Software Architecture (ICSA)</a:t>
            </a:r>
            <a:r>
              <a:rPr lang="en-US" sz="1100" dirty="0"/>
              <a:t>, 2017, pp. 243–252.</a:t>
            </a:r>
          </a:p>
          <a:p>
            <a:r>
              <a:rPr lang="en-US" sz="1100" dirty="0"/>
              <a:t>[2] M. Swan, </a:t>
            </a:r>
            <a:r>
              <a:rPr lang="en-US" sz="1100" i="1" dirty="0"/>
              <a:t>Blockchain : blueprint for a new economy</a:t>
            </a:r>
            <a:r>
              <a:rPr lang="en-US" sz="1100" dirty="0"/>
              <a:t>. Sebastopol, Calif.: O’Reilly Media, 2015.</a:t>
            </a:r>
          </a:p>
        </p:txBody>
      </p:sp>
    </p:spTree>
    <p:extLst>
      <p:ext uri="{BB962C8B-B14F-4D97-AF65-F5344CB8AC3E}">
        <p14:creationId xmlns:p14="http://schemas.microsoft.com/office/powerpoint/2010/main" val="234069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F943-5A93-5E4A-9682-A9F3425A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14-5582-D24D-87F8-11CCBC71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0213"/>
            <a:ext cx="9905999" cy="40909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Main Goal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Compare different distributed data structures</a:t>
            </a:r>
            <a:r>
              <a:rPr lang="en-US" dirty="0"/>
              <a:t> in terms of the extent to which they </a:t>
            </a:r>
            <a:r>
              <a:rPr lang="en-US" dirty="0">
                <a:solidFill>
                  <a:schemeClr val="accent5"/>
                </a:solidFill>
              </a:rPr>
              <a:t>guarantee a set of properties </a:t>
            </a:r>
            <a:r>
              <a:rPr lang="en-US" dirty="0"/>
              <a:t>and</a:t>
            </a:r>
            <a:r>
              <a:rPr lang="en-US" dirty="0">
                <a:solidFill>
                  <a:schemeClr val="accent5"/>
                </a:solidFill>
              </a:rPr>
              <a:t> satisfy a group of quality attributes of distributed systems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Specific Goals</a:t>
            </a:r>
          </a:p>
          <a:p>
            <a:pPr lvl="0"/>
            <a:r>
              <a:rPr lang="en-US" dirty="0">
                <a:solidFill>
                  <a:schemeClr val="accent5"/>
                </a:solidFill>
              </a:rPr>
              <a:t>Implement</a:t>
            </a:r>
            <a:r>
              <a:rPr lang="en-US" dirty="0"/>
              <a:t> three distributed data structures in a way that allows for comparison in terms of the eight criteria mentioned before.</a:t>
            </a:r>
          </a:p>
          <a:p>
            <a:pPr lvl="0"/>
            <a:r>
              <a:rPr lang="en-US" dirty="0">
                <a:solidFill>
                  <a:schemeClr val="accent5"/>
                </a:solidFill>
              </a:rPr>
              <a:t>Quantitatively evaluate and compare </a:t>
            </a:r>
            <a:r>
              <a:rPr lang="en-US" dirty="0"/>
              <a:t>the data structures that were implemented in terms of the eight criteria mentioned before.</a:t>
            </a:r>
          </a:p>
          <a:p>
            <a:pPr lvl="0"/>
            <a:r>
              <a:rPr lang="en-US" dirty="0">
                <a:solidFill>
                  <a:schemeClr val="accent5"/>
                </a:solidFill>
              </a:rPr>
              <a:t>Classify</a:t>
            </a:r>
            <a:r>
              <a:rPr lang="en-US" dirty="0"/>
              <a:t> the different structures according to their impact on the eight criteria mentioned before.</a:t>
            </a:r>
          </a:p>
          <a:p>
            <a:pPr marL="0" indent="0">
              <a:buNone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5D4B3-AB67-4E4A-8406-9D73C0C3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A21C-022A-114B-8416-37C6B7AF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Questions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What Can Blockchains Do?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can’t they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8170-711C-AF4A-B9B5-3886B07B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 of the art -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5528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A Taxonomy of Blockchain-Based Systems for Architecture Design </a:t>
            </a:r>
            <a:r>
              <a:rPr lang="en-US" b="1" baseline="30000" dirty="0">
                <a:solidFill>
                  <a:schemeClr val="accent5"/>
                </a:solidFill>
              </a:rPr>
              <a:t>[1]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/>
              <a:t>Xu et al. propose a </a:t>
            </a:r>
            <a:r>
              <a:rPr lang="en-US" dirty="0">
                <a:solidFill>
                  <a:schemeClr val="accent5"/>
                </a:solidFill>
              </a:rPr>
              <a:t>taxonomy to classify and compare blockchains </a:t>
            </a:r>
            <a:r>
              <a:rPr lang="en-US" dirty="0"/>
              <a:t>and this way </a:t>
            </a:r>
            <a:r>
              <a:rPr lang="en-US" dirty="0">
                <a:solidFill>
                  <a:schemeClr val="accent5"/>
                </a:solidFill>
              </a:rPr>
              <a:t>assist in the design and evaluation of their impact on software architectures</a:t>
            </a:r>
            <a:r>
              <a:rPr lang="en-US" dirty="0"/>
              <a:t>.</a:t>
            </a:r>
          </a:p>
          <a:p>
            <a:r>
              <a:rPr lang="en-US" dirty="0"/>
              <a:t>The taxonomy is intended to help with </a:t>
            </a:r>
            <a:r>
              <a:rPr lang="en-US" dirty="0">
                <a:solidFill>
                  <a:schemeClr val="accent5"/>
                </a:solidFill>
              </a:rPr>
              <a:t>considerations about the quality attributes </a:t>
            </a:r>
            <a:r>
              <a:rPr lang="en-US" dirty="0"/>
              <a:t>(e.g., availability, security, performance) of blockchain-based systems.</a:t>
            </a:r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C0E54-F6C7-BC45-A61C-10245A36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1BB88-9A2F-1C41-8F88-74F8BAC3FA20}"/>
              </a:ext>
            </a:extLst>
          </p:cNvPr>
          <p:cNvSpPr txBox="1"/>
          <p:nvPr/>
        </p:nvSpPr>
        <p:spPr>
          <a:xfrm>
            <a:off x="1141412" y="6452642"/>
            <a:ext cx="9998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[1] X. Xu </a:t>
            </a:r>
            <a:r>
              <a:rPr lang="en-US" sz="1100" i="1"/>
              <a:t>et al.</a:t>
            </a:r>
            <a:r>
              <a:rPr lang="en-US" sz="1100"/>
              <a:t>, “A Taxonomy of Blockchain-Based Systems for Architecture Design,” in </a:t>
            </a:r>
            <a:r>
              <a:rPr lang="en-US" sz="1100" i="1"/>
              <a:t>2017 IEEE International Conference on Software Architecture (ICSA)</a:t>
            </a:r>
            <a:r>
              <a:rPr lang="en-US" sz="110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69441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223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86628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</a:rPr>
              <a:t>A Taxonomy of Blockchain-Based Systems for Architecture Design </a:t>
            </a:r>
            <a:r>
              <a:rPr lang="en-US" b="1" baseline="30000">
                <a:solidFill>
                  <a:schemeClr val="accent5"/>
                </a:solidFill>
              </a:rPr>
              <a:t>[1]</a:t>
            </a:r>
            <a:r>
              <a:rPr lang="en-US" b="1">
                <a:solidFill>
                  <a:schemeClr val="accent5"/>
                </a:solidFill>
              </a:rPr>
              <a:t> </a:t>
            </a:r>
          </a:p>
          <a:p>
            <a:pPr marL="0" indent="0">
              <a:buNone/>
            </a:pPr>
            <a:endParaRPr lang="en-US" b="1"/>
          </a:p>
          <a:p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8D857-48F4-8C48-A849-7B2E35B0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63" y="1908360"/>
            <a:ext cx="10455275" cy="33764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68A15-C25F-1C45-89D4-F9852FA8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36EF8-39F3-EE4C-B9EE-F75818748F8B}"/>
              </a:ext>
            </a:extLst>
          </p:cNvPr>
          <p:cNvSpPr txBox="1"/>
          <p:nvPr/>
        </p:nvSpPr>
        <p:spPr>
          <a:xfrm>
            <a:off x="1141412" y="6440761"/>
            <a:ext cx="9998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[1] X. Xu </a:t>
            </a:r>
            <a:r>
              <a:rPr lang="en-US" sz="1100" i="1" dirty="0"/>
              <a:t>et al.</a:t>
            </a:r>
            <a:r>
              <a:rPr lang="en-US" sz="1100" dirty="0"/>
              <a:t>, “A Taxonomy of Blockchain-Based Systems for Architecture Design,” in </a:t>
            </a:r>
            <a:r>
              <a:rPr lang="en-US" sz="1100" i="1" dirty="0"/>
              <a:t>2017 IEEE International Conference on Software Architecture (ICSA)</a:t>
            </a:r>
            <a:r>
              <a:rPr lang="en-US" sz="1100" dirty="0"/>
              <a:t>, 2017, pp. 243–252.</a:t>
            </a:r>
          </a:p>
        </p:txBody>
      </p:sp>
    </p:spTree>
    <p:extLst>
      <p:ext uri="{BB962C8B-B14F-4D97-AF65-F5344CB8AC3E}">
        <p14:creationId xmlns:p14="http://schemas.microsoft.com/office/powerpoint/2010/main" val="405269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0620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1946"/>
            <a:ext cx="9905999" cy="36978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sz="25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500" dirty="0"/>
              <a:t>Anh </a:t>
            </a:r>
            <a:r>
              <a:rPr lang="en-US" sz="2500" dirty="0" err="1"/>
              <a:t>Dinh</a:t>
            </a:r>
            <a:r>
              <a:rPr lang="en-US" sz="2500" dirty="0"/>
              <a:t> et al. argue that it is important to have an </a:t>
            </a:r>
            <a:r>
              <a:rPr lang="en-US" sz="2500" dirty="0">
                <a:solidFill>
                  <a:schemeClr val="accent5"/>
                </a:solidFill>
              </a:rPr>
              <a:t>understanding of what blockchains can offer</a:t>
            </a:r>
            <a:r>
              <a:rPr lang="en-US" sz="2500" dirty="0"/>
              <a:t>, specially with respect to their </a:t>
            </a:r>
            <a:r>
              <a:rPr lang="en-US" sz="2500" dirty="0">
                <a:solidFill>
                  <a:schemeClr val="accent5"/>
                </a:solidFill>
              </a:rPr>
              <a:t>data processing capabilities</a:t>
            </a:r>
            <a:r>
              <a:rPr lang="en-US" sz="2500" dirty="0"/>
              <a:t>.</a:t>
            </a:r>
          </a:p>
          <a:p>
            <a:r>
              <a:rPr lang="en-US" sz="2500" dirty="0"/>
              <a:t>They present </a:t>
            </a:r>
            <a:r>
              <a:rPr lang="en-US" sz="2500" dirty="0">
                <a:solidFill>
                  <a:schemeClr val="accent5"/>
                </a:solidFill>
              </a:rPr>
              <a:t>BLOCKBENCH</a:t>
            </a:r>
            <a:r>
              <a:rPr lang="en-US" sz="2500" dirty="0"/>
              <a:t>, a </a:t>
            </a:r>
            <a:r>
              <a:rPr lang="en-US" sz="2500" dirty="0">
                <a:solidFill>
                  <a:schemeClr val="accent5"/>
                </a:solidFill>
              </a:rPr>
              <a:t>benchmarking framework </a:t>
            </a:r>
            <a:r>
              <a:rPr lang="en-US" sz="2500" dirty="0"/>
              <a:t>for understanding the performance of private blockchains against data processing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4304D-F96F-2241-8C1D-0212155C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06256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E884-B5C8-6442-A688-67AADAC8A622}"/>
              </a:ext>
            </a:extLst>
          </p:cNvPr>
          <p:cNvSpPr txBox="1"/>
          <p:nvPr/>
        </p:nvSpPr>
        <p:spPr>
          <a:xfrm>
            <a:off x="1141412" y="6372551"/>
            <a:ext cx="9950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T. T. A. </a:t>
            </a:r>
            <a:r>
              <a:rPr lang="en-US" sz="1100" dirty="0" err="1"/>
              <a:t>Dinh</a:t>
            </a:r>
            <a:r>
              <a:rPr lang="en-US" sz="1100" dirty="0"/>
              <a:t>, R. Liu, M. Zhang, G. Chen, B. C. </a:t>
            </a:r>
            <a:r>
              <a:rPr lang="en-US" sz="1100" dirty="0" err="1"/>
              <a:t>Ooi</a:t>
            </a:r>
            <a:r>
              <a:rPr lang="en-US" sz="1100" dirty="0"/>
              <a:t>, and J. Wang, “Untangling Blockchain: A Data Processing View of Blockchain Systems,” </a:t>
            </a:r>
            <a:r>
              <a:rPr lang="en-US" sz="1100" i="1" dirty="0"/>
              <a:t>IEEE Trans. </a:t>
            </a:r>
            <a:r>
              <a:rPr lang="en-US" sz="1100" i="1" dirty="0" err="1"/>
              <a:t>Knowl</a:t>
            </a:r>
            <a:r>
              <a:rPr lang="en-US" sz="1100" i="1" dirty="0"/>
              <a:t>. Data Eng.</a:t>
            </a:r>
            <a:r>
              <a:rPr lang="en-US" sz="11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64943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5A4-F397-C34D-8BE5-57F9303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4218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State of the art – evaluation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CA132-C371-0841-9DD1-23EFD8A5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39770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accent5"/>
                </a:solidFill>
              </a:rPr>
              <a:t>Untangling Blockchain: A Data Processing View of Blockchain Systems</a:t>
            </a:r>
            <a:r>
              <a:rPr lang="en-US" sz="2600" b="1" baseline="30000" dirty="0">
                <a:solidFill>
                  <a:schemeClr val="accent5"/>
                </a:solidFill>
              </a:rPr>
              <a:t>[1]</a:t>
            </a:r>
          </a:p>
          <a:p>
            <a:r>
              <a:rPr lang="en-US" sz="2600" dirty="0"/>
              <a:t>Using BLOCKBENCH, </a:t>
            </a:r>
            <a:r>
              <a:rPr lang="en-US" sz="2600" dirty="0">
                <a:solidFill>
                  <a:schemeClr val="accent5"/>
                </a:solidFill>
              </a:rPr>
              <a:t>they evaluated three major blockchain systems</a:t>
            </a:r>
            <a:r>
              <a:rPr lang="en-US" sz="2600" dirty="0"/>
              <a:t>: Ethereum, Parity y Hyperledger Fabric.</a:t>
            </a:r>
          </a:p>
          <a:p>
            <a:r>
              <a:rPr lang="en-US" sz="2600" dirty="0"/>
              <a:t>Their results demonstrate several </a:t>
            </a:r>
            <a:r>
              <a:rPr lang="en-US" sz="2600" dirty="0">
                <a:solidFill>
                  <a:schemeClr val="accent5"/>
                </a:solidFill>
              </a:rPr>
              <a:t>trade-offs</a:t>
            </a:r>
            <a:r>
              <a:rPr lang="en-US" sz="2600" dirty="0"/>
              <a:t> between design decisions, as well as </a:t>
            </a:r>
            <a:r>
              <a:rPr lang="en-US" sz="2600" dirty="0">
                <a:solidFill>
                  <a:schemeClr val="accent5"/>
                </a:solidFill>
              </a:rPr>
              <a:t>big performance gaps between blockchain and database systems</a:t>
            </a:r>
            <a:r>
              <a:rPr lang="en-US" sz="2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408F5-9501-9549-953A-FFD4610D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D1D8-D9E9-4244-BABE-BDB09C4A45DE}"/>
              </a:ext>
            </a:extLst>
          </p:cNvPr>
          <p:cNvSpPr txBox="1"/>
          <p:nvPr/>
        </p:nvSpPr>
        <p:spPr>
          <a:xfrm>
            <a:off x="1141411" y="6427113"/>
            <a:ext cx="99505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T. T. A. </a:t>
            </a:r>
            <a:r>
              <a:rPr lang="en-US" sz="1100" dirty="0" err="1"/>
              <a:t>Dinh</a:t>
            </a:r>
            <a:r>
              <a:rPr lang="en-US" sz="1100" dirty="0"/>
              <a:t>, R. Liu, M. Zhang, G. Chen, B. C. </a:t>
            </a:r>
            <a:r>
              <a:rPr lang="en-US" sz="1100" dirty="0" err="1"/>
              <a:t>Ooi</a:t>
            </a:r>
            <a:r>
              <a:rPr lang="en-US" sz="1100" dirty="0"/>
              <a:t>, and J. Wang, “Untangling Blockchain: A Data Processing View of Blockchain Systems,” </a:t>
            </a:r>
            <a:r>
              <a:rPr lang="en-US" sz="1100" i="1" dirty="0"/>
              <a:t>IEEE Trans. </a:t>
            </a:r>
            <a:r>
              <a:rPr lang="en-US" sz="1100" i="1" dirty="0" err="1"/>
              <a:t>Knowl</a:t>
            </a:r>
            <a:r>
              <a:rPr lang="en-US" sz="1100" i="1" dirty="0"/>
              <a:t>. Data Eng.</a:t>
            </a:r>
            <a:r>
              <a:rPr lang="en-US" sz="1100" dirty="0"/>
              <a:t>, vol. 30, no. 7, pp. 1366–1385, Jul. 2018.</a:t>
            </a:r>
          </a:p>
        </p:txBody>
      </p:sp>
    </p:spTree>
    <p:extLst>
      <p:ext uri="{BB962C8B-B14F-4D97-AF65-F5344CB8AC3E}">
        <p14:creationId xmlns:p14="http://schemas.microsoft.com/office/powerpoint/2010/main" val="678124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{43EAD015-66A8-984E-A31A-4BF688CDB5E4}tf10001122</Template>
  <TotalTime>1441</TotalTime>
  <Words>2109</Words>
  <Application>Microsoft Macintosh PowerPoint</Application>
  <PresentationFormat>Widescreen</PresentationFormat>
  <Paragraphs>215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Tw Cen MT</vt:lpstr>
      <vt:lpstr>Circuit</vt:lpstr>
      <vt:lpstr>Comparison of underlying data structures for distributed ledgers</vt:lpstr>
      <vt:lpstr>Context</vt:lpstr>
      <vt:lpstr>Research problem</vt:lpstr>
      <vt:lpstr>Goals</vt:lpstr>
      <vt:lpstr>Questions  What Can Blockchains Do?  What can’t they do?</vt:lpstr>
      <vt:lpstr>State of the art - evaluation of blockchain</vt:lpstr>
      <vt:lpstr>State of the art – evaluation of blockchain</vt:lpstr>
      <vt:lpstr>State of the art – evaluation of blockchain</vt:lpstr>
      <vt:lpstr>State of the art – evaluation of blockchain</vt:lpstr>
      <vt:lpstr>State of the art – evaluation of blockchain</vt:lpstr>
      <vt:lpstr>Distributed Ledgers</vt:lpstr>
      <vt:lpstr>Data Structure implementations</vt:lpstr>
      <vt:lpstr>Go in a Nutshell</vt:lpstr>
      <vt:lpstr>Go in a nutshell</vt:lpstr>
      <vt:lpstr>Data structure implementations</vt:lpstr>
      <vt:lpstr>P2p Code</vt:lpstr>
      <vt:lpstr>Underlying Data Structures for Distributed Ledgers</vt:lpstr>
      <vt:lpstr>PowerPoint Presentation</vt:lpstr>
      <vt:lpstr>PowerPoint Presentation</vt:lpstr>
      <vt:lpstr>PowerPoint Presentation</vt:lpstr>
      <vt:lpstr>PowerPoint Presentation</vt:lpstr>
      <vt:lpstr>Underlying Data Structures for Distributed Ledgers</vt:lpstr>
      <vt:lpstr>PowerPoint Presentation</vt:lpstr>
      <vt:lpstr>Data structure Validation (in progress)</vt:lpstr>
      <vt:lpstr>Data structure Validation (in Progress)</vt:lpstr>
      <vt:lpstr>Data structure Validation (In Progress)</vt:lpstr>
      <vt:lpstr>Plan for 2019-10</vt:lpstr>
      <vt:lpstr>Pool of Evaluators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Blockchain</dc:title>
  <dc:creator>Sebastian Sanchez Galiano</dc:creator>
  <cp:lastModifiedBy>Sebastian Sanchez Galiano</cp:lastModifiedBy>
  <cp:revision>171</cp:revision>
  <cp:lastPrinted>2018-11-27T23:38:49Z</cp:lastPrinted>
  <dcterms:created xsi:type="dcterms:W3CDTF">2018-09-09T23:13:17Z</dcterms:created>
  <dcterms:modified xsi:type="dcterms:W3CDTF">2018-11-28T00:18:06Z</dcterms:modified>
</cp:coreProperties>
</file>